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0"/>
  </p:notesMasterIdLst>
  <p:handoutMasterIdLst>
    <p:handoutMasterId r:id="rId71"/>
  </p:handoutMasterIdLst>
  <p:sldIdLst>
    <p:sldId id="256" r:id="rId2"/>
    <p:sldId id="257" r:id="rId3"/>
    <p:sldId id="258" r:id="rId4"/>
    <p:sldId id="259" r:id="rId5"/>
    <p:sldId id="261" r:id="rId6"/>
    <p:sldId id="264" r:id="rId7"/>
    <p:sldId id="266" r:id="rId8"/>
    <p:sldId id="267" r:id="rId9"/>
    <p:sldId id="269" r:id="rId10"/>
    <p:sldId id="270" r:id="rId11"/>
    <p:sldId id="287" r:id="rId12"/>
    <p:sldId id="288" r:id="rId13"/>
    <p:sldId id="343" r:id="rId14"/>
    <p:sldId id="271" r:id="rId15"/>
    <p:sldId id="272" r:id="rId16"/>
    <p:sldId id="273" r:id="rId17"/>
    <p:sldId id="275" r:id="rId18"/>
    <p:sldId id="280" r:id="rId19"/>
    <p:sldId id="281" r:id="rId20"/>
    <p:sldId id="290" r:id="rId21"/>
    <p:sldId id="291" r:id="rId22"/>
    <p:sldId id="292" r:id="rId23"/>
    <p:sldId id="340" r:id="rId24"/>
    <p:sldId id="302" r:id="rId25"/>
    <p:sldId id="303" r:id="rId26"/>
    <p:sldId id="304" r:id="rId27"/>
    <p:sldId id="305" r:id="rId28"/>
    <p:sldId id="306" r:id="rId29"/>
    <p:sldId id="307" r:id="rId30"/>
    <p:sldId id="308" r:id="rId31"/>
    <p:sldId id="341" r:id="rId32"/>
    <p:sldId id="309" r:id="rId33"/>
    <p:sldId id="310" r:id="rId34"/>
    <p:sldId id="311" r:id="rId35"/>
    <p:sldId id="312" r:id="rId36"/>
    <p:sldId id="313" r:id="rId37"/>
    <p:sldId id="314" r:id="rId38"/>
    <p:sldId id="315" r:id="rId39"/>
    <p:sldId id="342" r:id="rId40"/>
    <p:sldId id="316" r:id="rId41"/>
    <p:sldId id="317" r:id="rId42"/>
    <p:sldId id="318" r:id="rId43"/>
    <p:sldId id="319" r:id="rId44"/>
    <p:sldId id="320" r:id="rId45"/>
    <p:sldId id="321" r:id="rId46"/>
    <p:sldId id="293" r:id="rId47"/>
    <p:sldId id="339" r:id="rId48"/>
    <p:sldId id="294" r:id="rId49"/>
    <p:sldId id="295" r:id="rId50"/>
    <p:sldId id="296" r:id="rId51"/>
    <p:sldId id="297" r:id="rId52"/>
    <p:sldId id="298" r:id="rId53"/>
    <p:sldId id="299" r:id="rId54"/>
    <p:sldId id="300" r:id="rId55"/>
    <p:sldId id="301" r:id="rId56"/>
    <p:sldId id="322" r:id="rId57"/>
    <p:sldId id="323" r:id="rId58"/>
    <p:sldId id="324" r:id="rId59"/>
    <p:sldId id="327" r:id="rId60"/>
    <p:sldId id="346" r:id="rId61"/>
    <p:sldId id="328" r:id="rId62"/>
    <p:sldId id="329" r:id="rId63"/>
    <p:sldId id="335" r:id="rId64"/>
    <p:sldId id="336" r:id="rId65"/>
    <p:sldId id="337" r:id="rId66"/>
    <p:sldId id="344" r:id="rId67"/>
    <p:sldId id="345" r:id="rId68"/>
    <p:sldId id="338" r:id="rId6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90871" autoAdjust="0"/>
  </p:normalViewPr>
  <p:slideViewPr>
    <p:cSldViewPr>
      <p:cViewPr>
        <p:scale>
          <a:sx n="100" d="100"/>
          <a:sy n="100" d="100"/>
        </p:scale>
        <p:origin x="-100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446"/>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30</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31</a:t>
            </a:fld>
            <a:endParaRPr lang="en-US"/>
          </a:p>
        </p:txBody>
      </p:sp>
    </p:spTree>
    <p:extLst>
      <p:ext uri="{BB962C8B-B14F-4D97-AF65-F5344CB8AC3E}">
        <p14:creationId xmlns:p14="http://schemas.microsoft.com/office/powerpoint/2010/main" val="2525220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toolbox.google.com/datasetsearch" TargetMode="External"/><Relationship Id="rId7" Type="http://schemas.openxmlformats.org/officeDocument/2006/relationships/image" Target="../media/image20.jpeg"/><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medium.com/a-dose-of-curiosity/how-does-the-i-am-not-a-robot-checkbox-work-c24d426a82a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hyperlink" Target="https://easyhashing.com/e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www.twosigma.co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raw.githubusercontent.com/kenwkliu/ideas/master/colab/data/mast_mb_20140401.csv" TargetMode="External"/><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colab.research.google.com/github/kenwkliu/ideas/blob/master/colab/OrderBookMachineLearning.ipynb" TargetMode="Externa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hyperlink" Target="https://scikit-learn.org/stable/auto_examples/applications/plot_stock_market.htm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hyperlink" Target="http://demos.algorithmia.com/colorize-photos/" TargetMode="External"/><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 Id="rId4" Type="http://schemas.openxmlformats.org/officeDocument/2006/relationships/hyperlink" Target="https://colab.research.google.com/github/kenwkliu/ideas/blob/master/colab/MNIST.ipynb"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www.technologyreview.com/2020/06/26/1004500/a-new-us-bill-would-ban-the-police-use-of-facial-recognition/" TargetMode="External"/><Relationship Id="rId2" Type="http://schemas.openxmlformats.org/officeDocument/2006/relationships/hyperlink" Target="https://securitytoday.com/articles/2019/10/10/california-to-become-third-state-to-ban-facial-recognition-software-in-police-body-cameras.aspx" TargetMode="External"/><Relationship Id="rId1" Type="http://schemas.openxmlformats.org/officeDocument/2006/relationships/slideLayout" Target="../slideLayouts/slideLayout7.xml"/><Relationship Id="rId6" Type="http://schemas.openxmlformats.org/officeDocument/2006/relationships/hyperlink" Target="https://qz.com/1356503/how-to-dodge-wechats-image-censorship-according-to-citizen-lab/" TargetMode="External"/><Relationship Id="rId5" Type="http://schemas.openxmlformats.org/officeDocument/2006/relationships/image" Target="../media/image85.jpeg"/><Relationship Id="rId4" Type="http://schemas.openxmlformats.org/officeDocument/2006/relationships/hyperlink" Target="https://technology.inquirer.net/97106/with-painted-faces-artists-fight-facial-recognition-tech"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37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a:t>Supervised </a:t>
            </a:r>
            <a:r>
              <a:rPr lang="en-US" sz="1800" b="1" u="sng" dirty="0" smtClean="0"/>
              <a:t>Learning</a:t>
            </a:r>
            <a:r>
              <a:rPr lang="en-US" sz="1800" dirty="0" smtClean="0"/>
              <a:t>: 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y = x)</a:t>
            </a:r>
          </a:p>
          <a:p>
            <a:pPr>
              <a:buFont typeface="Arial" panose="020B0604020202020204" pitchFamily="34" charset="0"/>
              <a:buChar char="•"/>
            </a:pPr>
            <a:endParaRPr lang="en-US" sz="1800" dirty="0" smtClean="0"/>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14563"/>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90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640960" cy="38884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Freely source from the web</a:t>
            </a:r>
            <a:endParaRPr lang="en-US" sz="1600" dirty="0">
              <a:hlinkClick r:id="rId2"/>
            </a:endParaRPr>
          </a:p>
          <a:p>
            <a:pPr lvl="1">
              <a:buFont typeface="Arial" panose="020B0604020202020204" pitchFamily="34" charset="0"/>
              <a:buChar char="•"/>
            </a:pPr>
            <a:r>
              <a:rPr lang="en-US" sz="1600" dirty="0" err="1" smtClean="0">
                <a:hlinkClick r:id="rId2"/>
              </a:rPr>
              <a:t>Kaggle</a:t>
            </a:r>
            <a:r>
              <a:rPr lang="en-US" sz="1600" dirty="0" smtClean="0">
                <a:hlinkClick r:id="rId2"/>
              </a:rPr>
              <a:t>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marL="457200" lvl="1" indent="0">
              <a:buNone/>
            </a:pPr>
            <a:endParaRPr lang="en-US" sz="1600" dirty="0">
              <a:hlinkClick r:id=""/>
            </a:endParaRPr>
          </a:p>
          <a:p>
            <a:pPr>
              <a:buFont typeface="Arial" panose="020B0604020202020204" pitchFamily="34" charset="0"/>
              <a:buChar char="•"/>
            </a:pPr>
            <a:r>
              <a:rPr lang="en-US" sz="1800" dirty="0" smtClean="0"/>
              <a:t>Pay $</a:t>
            </a:r>
            <a:endParaRPr lang="en-US" sz="1600" dirty="0">
              <a:hlinkClick r:id="rId2"/>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Turk</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1026" name="Picture 2" descr="https://d32kak7w9u5ewj.cloudfront.net/media/image/2018/05/62ecb22624874c66b88ac55c7ea838cb.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6592" y="2443962"/>
            <a:ext cx="3961832" cy="26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75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pic>
        <p:nvPicPr>
          <p:cNvPr id="2" name="Picture 2" descr="「wfh 行山」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2973315"/>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72000" y="5517232"/>
            <a:ext cx="3600400" cy="1138773"/>
          </a:xfrm>
          <a:prstGeom prst="rect">
            <a:avLst/>
          </a:prstGeom>
          <a:noFill/>
        </p:spPr>
        <p:txBody>
          <a:bodyPr wrap="square" rtlCol="0">
            <a:spAutoFit/>
          </a:bodyPr>
          <a:lstStyle/>
          <a:p>
            <a:pPr marL="0" lvl="1"/>
            <a:r>
              <a:rPr lang="en-US" sz="2000" dirty="0" smtClean="0"/>
              <a:t>(</a:t>
            </a:r>
            <a:r>
              <a:rPr lang="en-US" sz="2000" dirty="0"/>
              <a:t>e.g. </a:t>
            </a:r>
            <a:r>
              <a:rPr lang="en-US" sz="2000" b="1" dirty="0">
                <a:solidFill>
                  <a:srgbClr val="FF0000"/>
                </a:solidFill>
              </a:rPr>
              <a:t>tagged your </a:t>
            </a:r>
            <a:r>
              <a:rPr lang="en-US" sz="2000" b="1" dirty="0" smtClean="0">
                <a:solidFill>
                  <a:srgbClr val="FF0000"/>
                </a:solidFill>
              </a:rPr>
              <a:t>friends </a:t>
            </a:r>
            <a:r>
              <a:rPr lang="en-US" sz="2000" dirty="0"/>
              <a:t>in Facebook or IG)</a:t>
            </a:r>
          </a:p>
          <a:p>
            <a:endParaRPr lang="en-US" sz="2800" dirty="0"/>
          </a:p>
        </p:txBody>
      </p:sp>
      <p:pic>
        <p:nvPicPr>
          <p:cNvPr id="2052" name="Picture 4" descr="Image for po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28664" y="2920304"/>
            <a:ext cx="2219200" cy="28849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1600" y="5837202"/>
            <a:ext cx="2539478" cy="400110"/>
          </a:xfrm>
          <a:prstGeom prst="rect">
            <a:avLst/>
          </a:prstGeom>
          <a:noFill/>
        </p:spPr>
        <p:txBody>
          <a:bodyPr wrap="none" rtlCol="0">
            <a:spAutoFit/>
          </a:bodyPr>
          <a:lstStyle/>
          <a:p>
            <a:r>
              <a:rPr lang="en-US" sz="2000" dirty="0" smtClean="0">
                <a:hlinkClick r:id="rId4"/>
              </a:rPr>
              <a:t>Google </a:t>
            </a:r>
            <a:r>
              <a:rPr lang="en-US" sz="2000" dirty="0" err="1" smtClean="0">
                <a:hlinkClick r:id="rId4"/>
              </a:rPr>
              <a:t>reCAPTCHA</a:t>
            </a:r>
            <a:endParaRPr lang="en-US" sz="2000" dirty="0"/>
          </a:p>
        </p:txBody>
      </p:sp>
      <p:sp>
        <p:nvSpPr>
          <p:cNvPr id="10" name="Content Placeholder 1"/>
          <p:cNvSpPr txBox="1">
            <a:spLocks/>
          </p:cNvSpPr>
          <p:nvPr/>
        </p:nvSpPr>
        <p:spPr>
          <a:xfrm>
            <a:off x="395536" y="1700808"/>
            <a:ext cx="8640960"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marL="0" indent="0"/>
            <a:endParaRPr lang="en-US" sz="1800" dirty="0"/>
          </a:p>
        </p:txBody>
      </p:sp>
      <p:sp>
        <p:nvSpPr>
          <p:cNvPr id="9" name="TextBox 8"/>
          <p:cNvSpPr txBox="1"/>
          <p:nvPr/>
        </p:nvSpPr>
        <p:spPr>
          <a:xfrm>
            <a:off x="2555776" y="2247255"/>
            <a:ext cx="2777555" cy="461665"/>
          </a:xfrm>
          <a:prstGeom prst="rect">
            <a:avLst/>
          </a:prstGeom>
          <a:noFill/>
        </p:spPr>
        <p:txBody>
          <a:bodyPr wrap="none" rtlCol="0">
            <a:spAutoFit/>
          </a:bodyPr>
          <a:lstStyle/>
          <a:p>
            <a:r>
              <a:rPr lang="en-US" dirty="0" smtClean="0"/>
              <a:t>From </a:t>
            </a:r>
            <a:r>
              <a:rPr lang="en-US" b="1" dirty="0" smtClean="0">
                <a:solidFill>
                  <a:srgbClr val="FF0000"/>
                </a:solidFill>
              </a:rPr>
              <a:t>YOU!</a:t>
            </a:r>
            <a:r>
              <a:rPr lang="en-US" dirty="0" smtClean="0"/>
              <a:t> (freely)</a:t>
            </a:r>
            <a:endParaRPr lang="en-US" dirty="0"/>
          </a:p>
        </p:txBody>
      </p:sp>
    </p:spTree>
    <p:extLst>
      <p:ext uri="{BB962C8B-B14F-4D97-AF65-F5344CB8AC3E}">
        <p14:creationId xmlns:p14="http://schemas.microsoft.com/office/powerpoint/2010/main" val="24792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150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31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72816"/>
            <a:ext cx="266429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New techniques in </a:t>
            </a:r>
            <a:r>
              <a:rPr lang="en-US" sz="1800" b="1" dirty="0" smtClean="0">
                <a:solidFill>
                  <a:srgbClr val="0070C0"/>
                </a:solidFill>
              </a:rPr>
              <a:t>processing large amount of data in parallel </a:t>
            </a:r>
            <a:r>
              <a:rPr lang="en-US" sz="1800" dirty="0"/>
              <a:t>(e.g. Map-Reduce</a:t>
            </a:r>
            <a:r>
              <a:rPr lang="en-US" sz="1800" dirty="0" smtClean="0"/>
              <a:t>)</a:t>
            </a:r>
            <a:endParaRPr lang="en-US" sz="1800" dirty="0"/>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smtClean="0">
                <a:solidFill>
                  <a:srgbClr val="0070C0"/>
                </a:solidFill>
              </a:rPr>
              <a:t>Deep Learning </a:t>
            </a:r>
            <a:r>
              <a:rPr lang="en-US" sz="1800" dirty="0" smtClean="0"/>
              <a:t>solve some bottlenecks in training Neural Networks with many layers (so-call deep architecture)</a:t>
            </a:r>
          </a:p>
          <a:p>
            <a:pPr marL="0" indent="0"/>
            <a:endParaRPr lang="en-US" sz="1800" dirty="0" smtClean="0"/>
          </a:p>
          <a:p>
            <a:pPr marL="0" indent="0"/>
            <a:endParaRPr lang="en-US" sz="1800" dirty="0" smtClean="0"/>
          </a:p>
          <a:p>
            <a:pPr marL="685800" lvl="1">
              <a:buFont typeface="Arial" panose="020B0604020202020204" pitchFamily="34" charset="0"/>
              <a:buChar char="•"/>
            </a:pPr>
            <a:endParaRPr lang="en-US" sz="1600" dirty="0"/>
          </a:p>
        </p:txBody>
      </p:sp>
      <p:pic>
        <p:nvPicPr>
          <p:cNvPr id="1026" name="Picture 2" descr="Giuseppe Attardi Dipartimento di Informatica Università di Pisa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11052"/>
            <a:ext cx="5613648" cy="42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92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848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2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262842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555776" y="5805264"/>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998005" y="1700808"/>
            <a:ext cx="7246403" cy="406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Tic-tac-to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928" y="1844824"/>
            <a:ext cx="3861602" cy="34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3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898957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3432500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150336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pic>
        <p:nvPicPr>
          <p:cNvPr id="3074" name="Picture 2" descr="Why The Price of Bitcoin and Ethereum Are (Still) Volat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88840"/>
            <a:ext cx="5603776" cy="31521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5413573"/>
            <a:ext cx="8424936" cy="400110"/>
          </a:xfrm>
          <a:prstGeom prst="rect">
            <a:avLst/>
          </a:prstGeom>
          <a:noFill/>
        </p:spPr>
        <p:txBody>
          <a:bodyPr wrap="square" rtlCol="0">
            <a:spAutoFit/>
          </a:bodyPr>
          <a:lstStyle/>
          <a:p>
            <a:r>
              <a:rPr lang="en-US" sz="2000" dirty="0" smtClean="0"/>
              <a:t>Use Machine Learning to predict the short term stock price movement</a:t>
            </a:r>
            <a:endParaRPr lang="en-US" sz="2000" dirty="0"/>
          </a:p>
        </p:txBody>
      </p:sp>
    </p:spTree>
    <p:extLst>
      <p:ext uri="{BB962C8B-B14F-4D97-AF65-F5344CB8AC3E}">
        <p14:creationId xmlns:p14="http://schemas.microsoft.com/office/powerpoint/2010/main" val="1102857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Raw Data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hlinkClick r:id="rId2"/>
              </a:rPr>
              <a:t>https://</a:t>
            </a:r>
            <a:r>
              <a:rPr lang="en-US" sz="1600" dirty="0" smtClean="0">
                <a:hlinkClick r:id="rId2"/>
              </a:rPr>
              <a:t>www.hkex.com.hk/eng/ods/historicalData.aspx</a:t>
            </a:r>
            <a:endParaRPr lang="en-US" sz="1600" dirty="0" smtClean="0"/>
          </a:p>
          <a:p>
            <a:endParaRPr lang="en-US" sz="1600" dirty="0"/>
          </a:p>
          <a:p>
            <a:r>
              <a:rPr lang="en-US" sz="1600" b="1" dirty="0">
                <a:hlinkClick r:id="rId3"/>
              </a:rPr>
              <a:t>Historical 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29648171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37538419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1234433" y="1700808"/>
            <a:ext cx="6001863" cy="4164994"/>
          </a:xfrm>
          <a:prstGeom prst="rect">
            <a:avLst/>
          </a:prstGeom>
        </p:spPr>
      </p:pic>
      <p:sp>
        <p:nvSpPr>
          <p:cNvPr id="2" name="TextBox 1"/>
          <p:cNvSpPr txBox="1"/>
          <p:nvPr/>
        </p:nvSpPr>
        <p:spPr>
          <a:xfrm>
            <a:off x="1907704" y="5949280"/>
            <a:ext cx="4891083" cy="369332"/>
          </a:xfrm>
          <a:prstGeom prst="rect">
            <a:avLst/>
          </a:prstGeom>
          <a:noFill/>
        </p:spPr>
        <p:txBody>
          <a:bodyPr wrap="none" rtlCol="0">
            <a:spAutoFit/>
          </a:bodyPr>
          <a:lstStyle/>
          <a:p>
            <a:r>
              <a:rPr lang="en-US" sz="1800" dirty="0" smtClean="0">
                <a:hlinkClick r:id="rId3"/>
              </a:rPr>
              <a:t>Sample File: Security Information (Mainboard)</a:t>
            </a:r>
            <a:endParaRPr lang="en-US" sz="1800" dirty="0"/>
          </a:p>
        </p:txBody>
      </p:sp>
    </p:spTree>
    <p:extLst>
      <p:ext uri="{BB962C8B-B14F-4D97-AF65-F5344CB8AC3E}">
        <p14:creationId xmlns:p14="http://schemas.microsoft.com/office/powerpoint/2010/main" val="2160027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4250" t="21543" r="11000" b="2122"/>
          <a:stretch/>
        </p:blipFill>
        <p:spPr>
          <a:xfrm>
            <a:off x="1187624" y="1990700"/>
            <a:ext cx="6658236" cy="4390628"/>
          </a:xfrm>
          <a:prstGeom prst="rect">
            <a:avLst/>
          </a:prstGeom>
        </p:spPr>
      </p:pic>
      <p:sp>
        <p:nvSpPr>
          <p:cNvPr id="4" name="TextBox 3"/>
          <p:cNvSpPr txBox="1"/>
          <p:nvPr/>
        </p:nvSpPr>
        <p:spPr>
          <a:xfrm>
            <a:off x="2896681" y="1691516"/>
            <a:ext cx="2467407" cy="369332"/>
          </a:xfrm>
          <a:prstGeom prst="rect">
            <a:avLst/>
          </a:prstGeom>
          <a:noFill/>
        </p:spPr>
        <p:txBody>
          <a:bodyPr wrap="none" rtlCol="0">
            <a:spAutoFit/>
          </a:bodyPr>
          <a:lstStyle/>
          <a:p>
            <a:r>
              <a:rPr lang="en-US" sz="1800" u="sng" dirty="0" smtClean="0"/>
              <a:t>Raw Tick Data Format</a:t>
            </a:r>
            <a:endParaRPr lang="en-US" sz="1800" u="sng" dirty="0"/>
          </a:p>
        </p:txBody>
      </p:sp>
    </p:spTree>
    <p:extLst>
      <p:ext uri="{BB962C8B-B14F-4D97-AF65-F5344CB8AC3E}">
        <p14:creationId xmlns:p14="http://schemas.microsoft.com/office/powerpoint/2010/main" val="2607117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656505289"/>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gridCol w="576064"/>
                <a:gridCol w="648072"/>
                <a:gridCol w="432048"/>
                <a:gridCol w="504056"/>
                <a:gridCol w="576064"/>
                <a:gridCol w="1194975"/>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71526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Processed Data – Order Book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755534516"/>
              </p:ext>
            </p:extLst>
          </p:nvPr>
        </p:nvGraphicFramePr>
        <p:xfrm>
          <a:off x="2123728" y="4149080"/>
          <a:ext cx="4248472" cy="1092977"/>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4" name="TextBox 3"/>
          <p:cNvSpPr txBox="1"/>
          <p:nvPr/>
        </p:nvSpPr>
        <p:spPr>
          <a:xfrm>
            <a:off x="2838977" y="5281463"/>
            <a:ext cx="2741135" cy="307777"/>
          </a:xfrm>
          <a:prstGeom prst="rect">
            <a:avLst/>
          </a:prstGeom>
          <a:noFill/>
        </p:spPr>
        <p:txBody>
          <a:bodyPr wrap="none" rtlCol="0">
            <a:spAutoFit/>
          </a:bodyPr>
          <a:lstStyle/>
          <a:p>
            <a:r>
              <a:rPr lang="en-US" sz="1400" dirty="0" smtClean="0"/>
              <a:t>Last Trade Price=152, Size=300</a:t>
            </a:r>
            <a:endParaRPr lang="en-US" sz="1400" dirty="0"/>
          </a:p>
        </p:txBody>
      </p:sp>
      <p:sp>
        <p:nvSpPr>
          <p:cNvPr id="9" name="TextBox 8"/>
          <p:cNvSpPr txBox="1"/>
          <p:nvPr/>
        </p:nvSpPr>
        <p:spPr>
          <a:xfrm>
            <a:off x="2446823" y="5795972"/>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1700808"/>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41765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Do I need to be a good chess player to write a good chess game?</a:t>
            </a:r>
            <a:endParaRPr lang="en-US" sz="18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467544" y="1998104"/>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86962"/>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270727"/>
            <a:ext cx="1526425" cy="152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206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smtClean="0"/>
              <a:t>Data 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ratio between the </a:t>
            </a:r>
            <a:r>
              <a:rPr lang="en-US" sz="1800" b="1" dirty="0">
                <a:solidFill>
                  <a:srgbClr val="0070C0"/>
                </a:solidFill>
              </a:rPr>
              <a:t>best bid and </a:t>
            </a:r>
            <a:r>
              <a:rPr lang="en-US" sz="1800" b="1" dirty="0" smtClean="0">
                <a:solidFill>
                  <a:srgbClr val="0070C0"/>
                </a:solidFill>
              </a:rPr>
              <a:t>best ask </a:t>
            </a:r>
            <a:r>
              <a:rPr lang="en-US" sz="1800" b="1" dirty="0">
                <a:solidFill>
                  <a:srgbClr val="0070C0"/>
                </a:solidFill>
              </a:rPr>
              <a:t>size </a:t>
            </a:r>
            <a:r>
              <a:rPr lang="en-US" sz="1800" dirty="0"/>
              <a:t>over a </a:t>
            </a:r>
            <a:r>
              <a:rPr lang="en-US" sz="1800" b="1" dirty="0" smtClean="0">
                <a:solidFill>
                  <a:srgbClr val="0070C0"/>
                </a:solidFill>
              </a:rPr>
              <a:t>rolling 1-min </a:t>
            </a:r>
            <a:r>
              <a:rPr lang="en-US" sz="1800" b="1" dirty="0">
                <a:solidFill>
                  <a:srgbClr val="0070C0"/>
                </a:solidFill>
              </a:rPr>
              <a:t>window</a:t>
            </a:r>
            <a:r>
              <a:rPr lang="en-US" sz="1800" dirty="0"/>
              <a:t>.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a:t>
            </a:r>
            <a:r>
              <a:rPr lang="en-US" sz="1800" b="1" dirty="0">
                <a:solidFill>
                  <a:srgbClr val="0070C0"/>
                </a:solidFill>
              </a:rPr>
              <a:t>first few levels </a:t>
            </a:r>
            <a:r>
              <a:rPr lang="en-US" sz="1800" dirty="0"/>
              <a:t>(for example 3 levels) of the order book while the top level of the book will have higher </a:t>
            </a:r>
            <a:r>
              <a:rPr lang="en-US" sz="1800" b="1" dirty="0">
                <a:solidFill>
                  <a:srgbClr val="0070C0"/>
                </a:solidFill>
              </a:rPr>
              <a:t>weighting</a:t>
            </a:r>
            <a:r>
              <a:rPr lang="en-US" sz="1800" dirty="0"/>
              <a:t>. The 1-min </a:t>
            </a:r>
            <a:r>
              <a:rPr lang="en-US" sz="1800" b="1" dirty="0">
                <a:solidFill>
                  <a:srgbClr val="0070C0"/>
                </a:solidFill>
              </a:rPr>
              <a:t>duration</a:t>
            </a:r>
            <a:r>
              <a:rPr lang="en-US" sz="1800" dirty="0"/>
              <a:t> can also be customized to a shorter or longer duration.</a:t>
            </a:r>
          </a:p>
          <a:p>
            <a:r>
              <a:rPr lang="en-US" sz="1800" dirty="0"/>
              <a:t>	</a:t>
            </a:r>
          </a:p>
        </p:txBody>
      </p:sp>
      <p:graphicFrame>
        <p:nvGraphicFramePr>
          <p:cNvPr id="8" name="Table 7"/>
          <p:cNvGraphicFramePr>
            <a:graphicFrameLocks noGrp="1"/>
          </p:cNvGraphicFramePr>
          <p:nvPr>
            <p:extLst>
              <p:ext uri="{D42A27DB-BD31-4B8C-83A1-F6EECF244321}">
                <p14:modId xmlns:p14="http://schemas.microsoft.com/office/powerpoint/2010/main" val="3741937625"/>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6697602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smtClean="0"/>
              <a:t>Data 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r>
              <a:rPr lang="en-US" sz="1800" dirty="0" smtClean="0"/>
              <a:t> (Assume the following order book numbers are 1-min average)</a:t>
            </a:r>
            <a:endParaRPr lang="en-US" sz="1800" dirty="0"/>
          </a:p>
          <a:p>
            <a:r>
              <a:rPr lang="en-US" sz="1800" dirty="0" smtClean="0"/>
              <a:t/>
            </a:r>
            <a:br>
              <a:rPr lang="en-US" sz="1800" dirty="0" smtClean="0"/>
            </a:b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pPr lvl="1"/>
            <a:r>
              <a:rPr lang="en-US" sz="1400" b="1" dirty="0" smtClean="0"/>
              <a:t>First 1 Level</a:t>
            </a:r>
            <a:r>
              <a:rPr lang="en-US" sz="1400" dirty="0" smtClean="0"/>
              <a:t>: Log(100,000 / 20,000) =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a:t>
            </a:r>
            <a:r>
              <a:rPr lang="en-US" sz="1400" dirty="0" smtClean="0"/>
              <a:t/>
            </a:r>
            <a:br>
              <a:rPr lang="en-US" sz="1400" dirty="0" smtClean="0"/>
            </a:br>
            <a:endParaRPr lang="en-US" sz="1400" dirty="0" smtClean="0"/>
          </a:p>
          <a:p>
            <a:pPr lvl="1"/>
            <a:r>
              <a:rPr lang="en-US" sz="1400" b="1" dirty="0" smtClean="0"/>
              <a:t>First 2 Level</a:t>
            </a:r>
            <a:r>
              <a:rPr lang="en-US" sz="1400" dirty="0" smtClean="0"/>
              <a:t>: Log((100,000 + 40,000) / (20,000 + 350,000))</a:t>
            </a:r>
          </a:p>
          <a:p>
            <a:pPr marL="457200" lvl="1" indent="0">
              <a:buNone/>
            </a:pPr>
            <a:r>
              <a:rPr lang="en-US" sz="1400" dirty="0"/>
              <a:t>	 </a:t>
            </a:r>
            <a:r>
              <a:rPr lang="en-US" sz="1400" dirty="0" smtClean="0"/>
              <a:t>        = Log(140,000 / 370,000) = </a:t>
            </a:r>
            <a:r>
              <a:rPr lang="en-US" sz="1400" b="1" dirty="0" smtClean="0"/>
              <a:t>-0.97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Ask Size &gt; Bid Size</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2576527189"/>
              </p:ext>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533220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Feature - Money flow</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when </a:t>
            </a:r>
            <a:r>
              <a:rPr lang="en-US" sz="1800" dirty="0"/>
              <a:t>a stock is purchased at a higher price (i.e. Last &gt; Previous Last), it is called </a:t>
            </a:r>
            <a:r>
              <a:rPr lang="en-US" sz="1800" b="1" dirty="0">
                <a:solidFill>
                  <a:srgbClr val="0070C0"/>
                </a:solidFill>
              </a:rPr>
              <a:t>uptick</a:t>
            </a:r>
            <a:r>
              <a:rPr lang="en-US" sz="1800" dirty="0">
                <a:solidFill>
                  <a:srgbClr val="0070C0"/>
                </a:solidFill>
              </a:rPr>
              <a:t> </a:t>
            </a:r>
            <a:r>
              <a:rPr lang="en-US" sz="1800" dirty="0"/>
              <a:t>and be considered </a:t>
            </a:r>
            <a:r>
              <a:rPr lang="en-US" sz="1800" b="1" dirty="0">
                <a:solidFill>
                  <a:srgbClr val="0070C0"/>
                </a:solidFill>
              </a:rPr>
              <a:t>positive money flow</a:t>
            </a:r>
            <a:r>
              <a:rPr lang="en-US" sz="1800" dirty="0"/>
              <a:t>. When the next trade is at a lower price (a </a:t>
            </a:r>
            <a:r>
              <a:rPr lang="en-US" sz="1800" b="1" dirty="0">
                <a:solidFill>
                  <a:srgbClr val="0070C0"/>
                </a:solidFill>
              </a:rPr>
              <a:t>downtick</a:t>
            </a:r>
            <a:r>
              <a:rPr lang="en-US" sz="1800" dirty="0"/>
              <a:t>), this is considered to be </a:t>
            </a:r>
            <a:r>
              <a:rPr lang="en-US" sz="1800" b="1" dirty="0">
                <a:solidFill>
                  <a:srgbClr val="0070C0"/>
                </a:solidFill>
              </a:rPr>
              <a:t>negative money flow</a:t>
            </a:r>
            <a:r>
              <a:rPr lang="en-US" sz="1800" dirty="0"/>
              <a:t>.</a:t>
            </a:r>
          </a:p>
          <a:p>
            <a:r>
              <a:rPr lang="en-US" sz="1800" dirty="0" smtClean="0"/>
              <a:t>	</a:t>
            </a:r>
          </a:p>
          <a:p>
            <a:r>
              <a:rPr lang="en-US" sz="1800" dirty="0"/>
              <a:t>	</a:t>
            </a:r>
            <a:r>
              <a:rPr lang="en-US" sz="1800" dirty="0" smtClean="0"/>
              <a:t>If </a:t>
            </a:r>
            <a:r>
              <a:rPr lang="en-US" sz="1800" dirty="0"/>
              <a:t>more shares were bought throughout the 5-min window on the </a:t>
            </a:r>
            <a:r>
              <a:rPr lang="en-US" sz="1800" b="1" dirty="0">
                <a:solidFill>
                  <a:srgbClr val="0070C0"/>
                </a:solidFill>
              </a:rPr>
              <a:t>uptick</a:t>
            </a:r>
            <a:r>
              <a:rPr lang="en-US" sz="1800" dirty="0">
                <a:solidFill>
                  <a:srgbClr val="0070C0"/>
                </a:solidFill>
              </a:rPr>
              <a:t> </a:t>
            </a:r>
            <a:r>
              <a:rPr lang="en-US" sz="1800" dirty="0"/>
              <a:t>than the downtick, </a:t>
            </a:r>
            <a:r>
              <a:rPr lang="en-US" sz="1800" b="1" dirty="0">
                <a:solidFill>
                  <a:srgbClr val="0070C0"/>
                </a:solidFill>
              </a:rPr>
              <a:t>net money flow </a:t>
            </a:r>
            <a:r>
              <a:rPr lang="en-US" sz="1800" dirty="0"/>
              <a:t>is </a:t>
            </a:r>
            <a:r>
              <a:rPr lang="en-US" sz="1800" b="1" dirty="0">
                <a:solidFill>
                  <a:srgbClr val="0070C0"/>
                </a:solidFill>
              </a:rPr>
              <a:t>positive</a:t>
            </a:r>
            <a:r>
              <a:rPr lang="en-US" sz="1800" dirty="0">
                <a:solidFill>
                  <a:srgbClr val="0070C0"/>
                </a:solidFill>
              </a:rPr>
              <a:t> </a:t>
            </a:r>
            <a:r>
              <a:rPr lang="en-US" sz="1800" dirty="0"/>
              <a:t>because more investors were willing to pay a premium for the </a:t>
            </a:r>
            <a:r>
              <a:rPr lang="en-US" sz="1800"/>
              <a:t>stock</a:t>
            </a:r>
            <a:r>
              <a:rPr lang="en-US" sz="1800" smtClean="0"/>
              <a:t>.</a:t>
            </a:r>
            <a:br>
              <a:rPr lang="en-US" sz="1800" smtClean="0"/>
            </a:br>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a:solidFill>
                  <a:srgbClr val="0070C0"/>
                </a:solidFill>
              </a:rPr>
              <a:t>( (Last </a:t>
            </a:r>
            <a:r>
              <a:rPr lang="en-US" altLang="zh-HK" sz="1800" i="1" dirty="0">
                <a:solidFill>
                  <a:srgbClr val="0070C0"/>
                </a:solidFill>
              </a:rPr>
              <a:t>–</a:t>
            </a:r>
            <a:r>
              <a:rPr lang="en-US" sz="1800" i="1" dirty="0">
                <a:solidFill>
                  <a:srgbClr val="0070C0"/>
                </a:solidFill>
              </a:rPr>
              <a:t> Previous Last) * Last Size)</a:t>
            </a:r>
          </a:p>
          <a:p>
            <a:endParaRPr lang="en-US" sz="1800" dirty="0" smtClean="0"/>
          </a:p>
          <a:p>
            <a:r>
              <a:rPr lang="en-US" sz="1800" b="1" dirty="0"/>
              <a:t>Options</a:t>
            </a:r>
            <a:r>
              <a:rPr lang="en-US" sz="1800" dirty="0"/>
              <a:t>: The 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12766308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69276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Training Dataset</a:t>
            </a:r>
            <a:endParaRPr lang="en-US" dirty="0"/>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Use </a:t>
            </a:r>
            <a:r>
              <a:rPr lang="en-US" sz="1800" b="1" dirty="0" smtClean="0">
                <a:solidFill>
                  <a:srgbClr val="0070C0"/>
                </a:solidFill>
              </a:rPr>
              <a:t>Decision Tree </a:t>
            </a:r>
            <a:r>
              <a:rPr lang="en-US" sz="1800" dirty="0"/>
              <a:t>to predict </a:t>
            </a:r>
            <a:r>
              <a:rPr lang="en-US" sz="1800" dirty="0" smtClean="0"/>
              <a:t>short-term stock </a:t>
            </a:r>
            <a:r>
              <a:rPr lang="en-US" sz="1800" dirty="0"/>
              <a:t>(5.HK) </a:t>
            </a:r>
            <a:r>
              <a:rPr lang="en-US" sz="1800" dirty="0" smtClean="0"/>
              <a:t>movement (go up or down) from </a:t>
            </a:r>
            <a:r>
              <a:rPr lang="en-US" sz="1800" b="1" dirty="0">
                <a:solidFill>
                  <a:srgbClr val="0070C0"/>
                </a:solidFill>
              </a:rPr>
              <a:t>Order Book Imbalance </a:t>
            </a:r>
            <a:r>
              <a:rPr lang="en-US" sz="1800" dirty="0"/>
              <a:t>(OBI</a:t>
            </a:r>
            <a:r>
              <a:rPr lang="en-US" sz="1800" dirty="0" smtClean="0"/>
              <a:t>) and Money Flow.</a:t>
            </a:r>
            <a:endParaRPr lang="en-US" sz="1800" dirty="0"/>
          </a:p>
          <a:p>
            <a:endParaRPr lang="en-US" sz="1800" dirty="0"/>
          </a:p>
          <a:p>
            <a:pPr lvl="1"/>
            <a:r>
              <a:rPr lang="en-US" sz="1600" b="1" dirty="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sp>
        <p:nvSpPr>
          <p:cNvPr id="4" name="TextBox 3"/>
          <p:cNvSpPr txBox="1"/>
          <p:nvPr/>
        </p:nvSpPr>
        <p:spPr>
          <a:xfrm>
            <a:off x="611559" y="5580529"/>
            <a:ext cx="7128793" cy="584775"/>
          </a:xfrm>
          <a:prstGeom prst="rect">
            <a:avLst/>
          </a:prstGeom>
          <a:noFill/>
        </p:spPr>
        <p:txBody>
          <a:bodyPr wrap="square" rtlCol="0">
            <a:spAutoFit/>
          </a:bodyPr>
          <a:lstStyle/>
          <a:p>
            <a:r>
              <a:rPr lang="en-US" sz="1600" dirty="0" smtClean="0"/>
              <a:t>The data normalized to [-1, 1]</a:t>
            </a:r>
          </a:p>
          <a:p>
            <a:r>
              <a:rPr lang="en-US" sz="1600" dirty="0">
                <a:hlinkClick r:id="rId2"/>
              </a:rPr>
              <a:t>Why Data Normalization is necessary for Machine Learning models</a:t>
            </a:r>
            <a:endParaRPr lang="en-US" sz="16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86" y="879698"/>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81185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EDA (Exploratory Data Analysis)</a:t>
            </a:r>
            <a:endParaRPr lang="en-US" dirty="0"/>
          </a:p>
        </p:txBody>
      </p:sp>
      <p:sp>
        <p:nvSpPr>
          <p:cNvPr id="7" name="Content Placeholder 1"/>
          <p:cNvSpPr txBox="1">
            <a:spLocks/>
          </p:cNvSpPr>
          <p:nvPr/>
        </p:nvSpPr>
        <p:spPr>
          <a:xfrm>
            <a:off x="395536" y="5157192"/>
            <a:ext cx="8640960"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Visualize </a:t>
            </a:r>
            <a:r>
              <a:rPr lang="en-US" sz="1800" b="1" dirty="0"/>
              <a:t>the data</a:t>
            </a:r>
            <a:r>
              <a:rPr lang="en-US" sz="1800" dirty="0"/>
              <a:t>: plotting </a:t>
            </a:r>
            <a:r>
              <a:rPr lang="en-US" sz="1800" b="1" dirty="0">
                <a:solidFill>
                  <a:srgbClr val="0070C0"/>
                </a:solidFill>
              </a:rPr>
              <a:t>Level-1 OBI </a:t>
            </a:r>
            <a:r>
              <a:rPr lang="en-US" sz="1800" dirty="0"/>
              <a:t>and </a:t>
            </a:r>
            <a:r>
              <a:rPr lang="en-US" sz="1800" b="1" dirty="0">
                <a:solidFill>
                  <a:srgbClr val="0070C0"/>
                </a:solidFill>
              </a:rPr>
              <a:t>Level-2 OBI</a:t>
            </a:r>
          </a:p>
          <a:p>
            <a:r>
              <a:rPr lang="en-US" sz="1800" dirty="0" smtClean="0">
                <a:solidFill>
                  <a:srgbClr val="FFC000"/>
                </a:solidFill>
              </a:rPr>
              <a:t>Brown dots</a:t>
            </a:r>
            <a:r>
              <a:rPr lang="en-US" sz="1800" dirty="0"/>
              <a:t>: stock going </a:t>
            </a:r>
            <a:r>
              <a:rPr lang="en-US" sz="1800" dirty="0" smtClean="0">
                <a:solidFill>
                  <a:srgbClr val="FFC000"/>
                </a:solidFill>
              </a:rPr>
              <a:t>up</a:t>
            </a:r>
            <a:r>
              <a:rPr lang="en-US" sz="1800" dirty="0" smtClean="0"/>
              <a:t>, </a:t>
            </a:r>
            <a:r>
              <a:rPr lang="en-US" sz="1800" dirty="0" smtClean="0">
                <a:solidFill>
                  <a:srgbClr val="0070C0"/>
                </a:solidFill>
              </a:rPr>
              <a:t>Blue </a:t>
            </a:r>
            <a:r>
              <a:rPr lang="en-US" sz="1800" dirty="0">
                <a:solidFill>
                  <a:srgbClr val="0070C0"/>
                </a:solidFill>
              </a:rPr>
              <a:t>dots</a:t>
            </a:r>
            <a:r>
              <a:rPr lang="en-US" sz="1800" dirty="0"/>
              <a:t>: stock </a:t>
            </a:r>
            <a:r>
              <a:rPr lang="en-US" sz="1800" dirty="0">
                <a:solidFill>
                  <a:srgbClr val="0070C0"/>
                </a:solidFill>
              </a:rPr>
              <a:t>going down</a:t>
            </a:r>
          </a:p>
          <a:p>
            <a:r>
              <a:rPr lang="en-US" sz="1800" dirty="0"/>
              <a:t>More Brown dots (up) when both </a:t>
            </a:r>
            <a:r>
              <a:rPr lang="en-US" sz="1800" dirty="0" smtClean="0"/>
              <a:t>Level-1 and 2 </a:t>
            </a:r>
            <a:r>
              <a:rPr lang="en-US" sz="1800" dirty="0"/>
              <a:t>OBI </a:t>
            </a:r>
            <a:r>
              <a:rPr lang="en-US" sz="1800" dirty="0" smtClean="0"/>
              <a:t>are </a:t>
            </a:r>
            <a:r>
              <a:rPr lang="en-US" sz="1800" dirty="0"/>
              <a:t>positive and vice versa</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083" y="1598364"/>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65070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Decision Tree Algorithm</a:t>
            </a:r>
            <a:endParaRPr lang="en-US" dirty="0"/>
          </a:p>
        </p:txBody>
      </p:sp>
      <p:sp>
        <p:nvSpPr>
          <p:cNvPr id="7" name="Content Placeholder 1"/>
          <p:cNvSpPr txBox="1">
            <a:spLocks/>
          </p:cNvSpPr>
          <p:nvPr/>
        </p:nvSpPr>
        <p:spPr>
          <a:xfrm>
            <a:off x="361628" y="566124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Decision Tree training results for this </a:t>
            </a:r>
            <a:r>
              <a:rPr lang="en-US" sz="1600" dirty="0" smtClean="0"/>
              <a:t>Stock (0005.HK) </a:t>
            </a:r>
            <a:r>
              <a:rPr lang="en-US" sz="1600" dirty="0"/>
              <a:t>to be </a:t>
            </a:r>
            <a:r>
              <a:rPr lang="en-US" sz="1600" b="1" dirty="0">
                <a:solidFill>
                  <a:srgbClr val="0070C0"/>
                </a:solidFill>
              </a:rPr>
              <a:t>more likely to go up </a:t>
            </a:r>
            <a:r>
              <a:rPr lang="en-US" sz="1600" dirty="0"/>
              <a:t>when:</a:t>
            </a:r>
          </a:p>
          <a:p>
            <a:r>
              <a:rPr lang="en-US" sz="1600" dirty="0" smtClean="0">
                <a:solidFill>
                  <a:srgbClr val="00B050"/>
                </a:solidFill>
              </a:rPr>
              <a:t>Money Flow &gt; 0.178 </a:t>
            </a:r>
            <a:r>
              <a:rPr lang="en-US" sz="1600" dirty="0">
                <a:solidFill>
                  <a:srgbClr val="00B050"/>
                </a:solidFill>
              </a:rPr>
              <a:t>and </a:t>
            </a:r>
            <a:r>
              <a:rPr lang="en-US" sz="1600" dirty="0" smtClean="0">
                <a:solidFill>
                  <a:srgbClr val="00B050"/>
                </a:solidFill>
              </a:rPr>
              <a:t>First-2-Level OBI </a:t>
            </a:r>
            <a:r>
              <a:rPr lang="en-US" sz="1600" dirty="0">
                <a:solidFill>
                  <a:srgbClr val="00B050"/>
                </a:solidFill>
              </a:rPr>
              <a:t>&gt; </a:t>
            </a:r>
            <a:r>
              <a:rPr lang="en-US" sz="1600" dirty="0" smtClean="0">
                <a:solidFill>
                  <a:srgbClr val="00B050"/>
                </a:solidFill>
              </a:rPr>
              <a:t>-0.538 </a:t>
            </a:r>
            <a:r>
              <a:rPr lang="en-US" sz="1600" dirty="0">
                <a:solidFill>
                  <a:srgbClr val="00B050"/>
                </a:solidFill>
              </a:rPr>
              <a:t>and Money Flow &gt; </a:t>
            </a:r>
            <a:r>
              <a:rPr lang="en-US" sz="1600" dirty="0" smtClean="0">
                <a:solidFill>
                  <a:srgbClr val="00B050"/>
                </a:solidFill>
              </a:rPr>
              <a:t>0.433</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210" y="1556792"/>
            <a:ext cx="6810142" cy="402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0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Evaluation</a:t>
            </a:r>
            <a:endParaRPr lang="en-US" dirty="0"/>
          </a:p>
        </p:txBody>
      </p:sp>
      <p:sp>
        <p:nvSpPr>
          <p:cNvPr id="7" name="Content Placeholder 1"/>
          <p:cNvSpPr txBox="1">
            <a:spLocks/>
          </p:cNvSpPr>
          <p:nvPr/>
        </p:nvSpPr>
        <p:spPr>
          <a:xfrm>
            <a:off x="899592" y="4653136"/>
            <a:ext cx="4176464"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Test Accuracy</a:t>
            </a:r>
          </a:p>
          <a:p>
            <a:r>
              <a:rPr lang="en-US" sz="1600" b="1" u="sng" dirty="0" smtClean="0">
                <a:solidFill>
                  <a:srgbClr val="0070C0"/>
                </a:solidFill>
              </a:rPr>
              <a:t>92% vs 68% </a:t>
            </a:r>
          </a:p>
          <a:p>
            <a:endParaRPr lang="en-US" sz="1600" b="1" i="1" dirty="0" smtClean="0">
              <a:solidFill>
                <a:srgbClr val="FF0000"/>
              </a:solidFill>
            </a:endParaRPr>
          </a:p>
          <a:p>
            <a:r>
              <a:rPr lang="en-US" sz="1600" i="1" dirty="0" smtClean="0">
                <a:solidFill>
                  <a:srgbClr val="00B050"/>
                </a:solidFill>
              </a:rPr>
              <a:t>What’s that imply?</a:t>
            </a:r>
            <a:endParaRPr lang="en-US" sz="1600" i="1" dirty="0">
              <a:solidFill>
                <a:srgbClr val="00B050"/>
              </a:solidFill>
            </a:endParaRPr>
          </a:p>
          <a:p>
            <a:r>
              <a:rPr lang="en-US" sz="1600" i="1" dirty="0" smtClean="0">
                <a:solidFill>
                  <a:srgbClr val="00B050"/>
                </a:solidFill>
              </a:rPr>
              <a:t>Any Improvement suggestions?</a:t>
            </a:r>
          </a:p>
          <a:p>
            <a:endParaRPr lang="en-US" sz="1600" i="1" dirty="0">
              <a:solidFill>
                <a:srgbClr val="00B050"/>
              </a:solidFill>
            </a:endParaRPr>
          </a:p>
        </p:txBody>
      </p:sp>
      <p:sp>
        <p:nvSpPr>
          <p:cNvPr id="2" name="TextBox 1"/>
          <p:cNvSpPr txBox="1"/>
          <p:nvPr/>
        </p:nvSpPr>
        <p:spPr>
          <a:xfrm>
            <a:off x="5508104" y="5190291"/>
            <a:ext cx="2376264" cy="830997"/>
          </a:xfrm>
          <a:prstGeom prst="rect">
            <a:avLst/>
          </a:prstGeom>
          <a:noFill/>
        </p:spPr>
        <p:txBody>
          <a:bodyPr wrap="square" rtlCol="0">
            <a:spAutoFit/>
          </a:bodyPr>
          <a:lstStyle/>
          <a:p>
            <a:r>
              <a:rPr lang="en-US" dirty="0">
                <a:hlinkClick r:id="rId2"/>
              </a:rPr>
              <a:t>Code Example</a:t>
            </a:r>
            <a:endParaRPr lang="en-US" dirty="0"/>
          </a:p>
          <a:p>
            <a:endParaRPr lang="en-US" dirty="0"/>
          </a:p>
        </p:txBody>
      </p:sp>
      <p:sp>
        <p:nvSpPr>
          <p:cNvPr id="4" name="Sun 3"/>
          <p:cNvSpPr/>
          <p:nvPr/>
        </p:nvSpPr>
        <p:spPr bwMode="auto">
          <a:xfrm>
            <a:off x="4377680" y="4962872"/>
            <a:ext cx="914400" cy="914400"/>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title="Tra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Tree>
    <p:extLst>
      <p:ext uri="{BB962C8B-B14F-4D97-AF65-F5344CB8AC3E}">
        <p14:creationId xmlns:p14="http://schemas.microsoft.com/office/powerpoint/2010/main" val="984714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Trained 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923330"/>
          </a:xfrm>
          <a:prstGeom prst="rect">
            <a:avLst/>
          </a:prstGeom>
          <a:noFill/>
        </p:spPr>
        <p:txBody>
          <a:bodyPr wrap="square" rtlCol="0">
            <a:spAutoFit/>
          </a:bodyPr>
          <a:lstStyle/>
          <a:p>
            <a:r>
              <a:rPr lang="en-US" sz="1800" b="1" u="sng" dirty="0" smtClean="0">
                <a:solidFill>
                  <a:srgbClr val="0070C0"/>
                </a:solidFill>
              </a:rPr>
              <a:t>Improve Profit Mode </a:t>
            </a:r>
            <a:r>
              <a:rPr lang="en-US" sz="1800" u="sng" dirty="0" smtClean="0">
                <a:solidFill>
                  <a:srgbClr val="0070C0"/>
                </a:solidFill>
              </a:rPr>
              <a:t>by “Short Term Price Predictor” </a:t>
            </a:r>
            <a:endParaRPr lang="en-US" sz="1800" u="sng" dirty="0">
              <a:solidFill>
                <a:srgbClr val="0070C0"/>
              </a:solidFill>
            </a:endParaRPr>
          </a:p>
          <a:p>
            <a:r>
              <a:rPr lang="en-US" sz="1800" dirty="0" smtClean="0">
                <a:solidFill>
                  <a:srgbClr val="0070C0"/>
                </a:solidFill>
              </a:rPr>
              <a:t>wait a bit longer if the </a:t>
            </a:r>
            <a:r>
              <a:rPr lang="en-US" sz="1800" b="1" dirty="0" smtClean="0">
                <a:solidFill>
                  <a:srgbClr val="0070C0"/>
                </a:solidFill>
              </a:rPr>
              <a:t>warrant underlying stock </a:t>
            </a:r>
            <a:r>
              <a:rPr lang="en-US" sz="1800" dirty="0" smtClean="0">
                <a:solidFill>
                  <a:srgbClr val="0070C0"/>
                </a:solidFill>
              </a:rPr>
              <a:t>price is predicted to go up. Take profit sooner if price going predicted to go down</a:t>
            </a:r>
            <a:endParaRPr lang="en-US" sz="1800" dirty="0">
              <a:solidFill>
                <a:srgbClr val="0070C0"/>
              </a:solidFill>
            </a:endParaRPr>
          </a:p>
        </p:txBody>
      </p:sp>
    </p:spTree>
    <p:extLst>
      <p:ext uri="{BB962C8B-B14F-4D97-AF65-F5344CB8AC3E}">
        <p14:creationId xmlns:p14="http://schemas.microsoft.com/office/powerpoint/2010/main" val="4263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Decision </a:t>
            </a:r>
            <a:r>
              <a:rPr lang="en-US" dirty="0"/>
              <a:t>Tree</a:t>
            </a:r>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548105"/>
            <a:ext cx="5110200" cy="2816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res.cloudinary.com/dyd911kmh/image/upload/f_auto,q_auto:best/v1545934190/2_btay8n.png"/>
          <p:cNvPicPr>
            <a:picLocks noChangeAspect="1" noChangeArrowheads="1"/>
          </p:cNvPicPr>
          <p:nvPr/>
        </p:nvPicPr>
        <p:blipFill rotWithShape="1">
          <a:blip r:embed="rId3">
            <a:extLst>
              <a:ext uri="{28A0092B-C50C-407E-A947-70E740481C1C}">
                <a14:useLocalDpi xmlns:a14="http://schemas.microsoft.com/office/drawing/2010/main" val="0"/>
              </a:ext>
            </a:extLst>
          </a:blip>
          <a:srcRect l="34787" t="1919" r="2477" b="44168"/>
          <a:stretch/>
        </p:blipFill>
        <p:spPr bwMode="auto">
          <a:xfrm>
            <a:off x="1187624" y="4365088"/>
            <a:ext cx="5558878" cy="20162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691680" y="4603775"/>
            <a:ext cx="3384376" cy="769441"/>
          </a:xfrm>
          <a:prstGeom prst="rect">
            <a:avLst/>
          </a:prstGeom>
          <a:noFill/>
        </p:spPr>
        <p:txBody>
          <a:bodyPr wrap="square" rtlCol="0">
            <a:spAutoFit/>
          </a:bodyPr>
          <a:lstStyle/>
          <a:p>
            <a:r>
              <a:rPr lang="en-US" sz="1200" dirty="0" smtClean="0"/>
              <a:t>ASM: Attribute </a:t>
            </a:r>
            <a:r>
              <a:rPr lang="en-US" sz="1200" dirty="0"/>
              <a:t>Selection </a:t>
            </a:r>
            <a:r>
              <a:rPr lang="en-US" sz="1200" dirty="0" smtClean="0"/>
              <a:t>Measures</a:t>
            </a:r>
            <a:endParaRPr lang="en-US" sz="1200" dirty="0"/>
          </a:p>
          <a:p>
            <a:endParaRPr lang="en-US" sz="1600" dirty="0" smtClean="0"/>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40336811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699792" y="5661248"/>
            <a:ext cx="3199885" cy="461665"/>
          </a:xfrm>
          <a:prstGeom prst="rect">
            <a:avLst/>
          </a:prstGeom>
          <a:noFill/>
        </p:spPr>
        <p:txBody>
          <a:bodyPr wrap="square" rtlCol="0">
            <a:spAutoFit/>
          </a:bodyPr>
          <a:lstStyle/>
          <a:p>
            <a:r>
              <a:rPr lang="en-US" dirty="0" smtClean="0"/>
              <a:t>Game Search Tree</a:t>
            </a:r>
            <a:endParaRPr lang="en-US" dirty="0"/>
          </a:p>
        </p:txBody>
      </p:sp>
      <p:sp>
        <p:nvSpPr>
          <p:cNvPr id="8" name="TextBox 7"/>
          <p:cNvSpPr txBox="1"/>
          <p:nvPr/>
        </p:nvSpPr>
        <p:spPr>
          <a:xfrm>
            <a:off x="5364088" y="3140968"/>
            <a:ext cx="3168352" cy="1815882"/>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19900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a:t>
            </a:r>
            <a:r>
              <a:rPr lang="en-US" dirty="0" smtClean="0"/>
              <a:t>) </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611560" y="4869160"/>
            <a:ext cx="504056"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438510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5126847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72281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
        <p:nvSpPr>
          <p:cNvPr id="6" name="TextBox 5"/>
          <p:cNvSpPr txBox="1"/>
          <p:nvPr/>
        </p:nvSpPr>
        <p:spPr>
          <a:xfrm>
            <a:off x="1403648" y="5877272"/>
            <a:ext cx="6091219" cy="338554"/>
          </a:xfrm>
          <a:prstGeom prst="rect">
            <a:avLst/>
          </a:prstGeom>
          <a:noFill/>
        </p:spPr>
        <p:txBody>
          <a:bodyPr wrap="none" rtlCol="0">
            <a:spAutoFit/>
          </a:bodyPr>
          <a:lstStyle/>
          <a:p>
            <a:r>
              <a:rPr lang="en-US" sz="1600" dirty="0" smtClean="0">
                <a:solidFill>
                  <a:srgbClr val="00B050"/>
                </a:solidFill>
              </a:rPr>
              <a:t>Recall the scatter plot of Order Book Imbalance in different levels </a:t>
            </a:r>
            <a:endParaRPr lang="en-US" sz="1600" dirty="0">
              <a:solidFill>
                <a:srgbClr val="00B050"/>
              </a:solidFill>
            </a:endParaRPr>
          </a:p>
        </p:txBody>
      </p:sp>
      <p:sp>
        <p:nvSpPr>
          <p:cNvPr id="4" name="Lightning Bolt 3"/>
          <p:cNvSpPr/>
          <p:nvPr/>
        </p:nvSpPr>
        <p:spPr bwMode="auto">
          <a:xfrm>
            <a:off x="755576" y="5765521"/>
            <a:ext cx="720080" cy="562055"/>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811477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395536" y="3354085"/>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717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87624" y="5733256"/>
            <a:ext cx="5562933" cy="707886"/>
          </a:xfrm>
          <a:prstGeom prst="rect">
            <a:avLst/>
          </a:prstGeom>
          <a:noFill/>
        </p:spPr>
        <p:txBody>
          <a:bodyPr wrap="none" rtlCol="0">
            <a:spAutoFit/>
          </a:bodyPr>
          <a:lstStyle/>
          <a:p>
            <a:r>
              <a:rPr lang="en-US" sz="2000" dirty="0" smtClean="0"/>
              <a:t>Example: </a:t>
            </a:r>
            <a:r>
              <a:rPr lang="en-US" sz="2000" dirty="0">
                <a:hlinkClick r:id="rId4"/>
              </a:rPr>
              <a:t>Visualizing the stock market structure</a:t>
            </a:r>
            <a:endParaRPr lang="en-US" sz="2000" dirty="0"/>
          </a:p>
          <a:p>
            <a:endParaRPr lang="en-US" sz="2000" dirty="0"/>
          </a:p>
        </p:txBody>
      </p:sp>
    </p:spTree>
    <p:extLst>
      <p:ext uri="{BB962C8B-B14F-4D97-AF65-F5344CB8AC3E}">
        <p14:creationId xmlns:p14="http://schemas.microsoft.com/office/powerpoint/2010/main" val="3643348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Dataset – Training, Validation and Testing</a:t>
            </a:r>
            <a:endParaRPr lang="en-US" dirty="0"/>
          </a:p>
        </p:txBody>
      </p:sp>
      <p:sp>
        <p:nvSpPr>
          <p:cNvPr id="7" name="Content Placeholder 1"/>
          <p:cNvSpPr txBox="1">
            <a:spLocks/>
          </p:cNvSpPr>
          <p:nvPr/>
        </p:nvSpPr>
        <p:spPr>
          <a:xfrm>
            <a:off x="307926" y="3933056"/>
            <a:ext cx="8640960" cy="22322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34" name="Picture 10" descr="「test validation test」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spTree>
    <p:extLst>
      <p:ext uri="{BB962C8B-B14F-4D97-AF65-F5344CB8AC3E}">
        <p14:creationId xmlns:p14="http://schemas.microsoft.com/office/powerpoint/2010/main" val="39351741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Dataset – Training, Validation and Testing</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5414439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36526229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281182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669136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22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Accuracy</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vs </a:t>
            </a:r>
            <a:r>
              <a:rPr lang="en-US" sz="1800" b="1" dirty="0" smtClean="0"/>
              <a:t>Specificity</a:t>
            </a:r>
          </a:p>
          <a:p>
            <a:pPr marL="0" indent="0"/>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661248"/>
            <a:ext cx="7856042" cy="584775"/>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“No Fraud” </a:t>
            </a:r>
            <a:r>
              <a:rPr lang="en-US" sz="1600" dirty="0"/>
              <a:t>cases </a:t>
            </a:r>
            <a:r>
              <a:rPr lang="en-US" sz="1600" dirty="0" smtClean="0"/>
              <a:t>(</a:t>
            </a:r>
            <a:r>
              <a:rPr lang="en-US" sz="1600" b="1" dirty="0" smtClean="0">
                <a:solidFill>
                  <a:srgbClr val="0070C0"/>
                </a:solidFill>
              </a:rPr>
              <a:t>specificity</a:t>
            </a:r>
            <a:r>
              <a:rPr lang="en-US" sz="1600" dirty="0" smtClean="0"/>
              <a:t>).</a:t>
            </a:r>
            <a:endParaRPr lang="en-US" sz="1600" dirty="0"/>
          </a:p>
        </p:txBody>
      </p:sp>
    </p:spTree>
    <p:extLst>
      <p:ext uri="{BB962C8B-B14F-4D97-AF65-F5344CB8AC3E}">
        <p14:creationId xmlns:p14="http://schemas.microsoft.com/office/powerpoint/2010/main" val="26427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Accuracy</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accuracy/specificity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1410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34409950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612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67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7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Colorize Black &amp; White Photos</a:t>
            </a:r>
          </a:p>
          <a:p>
            <a:pPr lvl="1"/>
            <a:r>
              <a:rPr lang="en-US" sz="1600" dirty="0">
                <a:hlinkClick r:id="rId2"/>
              </a:rPr>
              <a:t>http://demos.algorithmia.com/colorize-photos</a:t>
            </a:r>
            <a:r>
              <a:rPr lang="en-US" sz="1600" dirty="0" smtClean="0">
                <a:hlinkClick r:id="rId2"/>
              </a:rPr>
              <a:t>/</a:t>
            </a:r>
            <a:endParaRPr lang="en-US" sz="1600" dirty="0" smtClean="0"/>
          </a:p>
          <a:p>
            <a:pPr lvl="1"/>
            <a:endParaRPr lang="en-US" sz="1600" dirty="0" smtClean="0"/>
          </a:p>
          <a:p>
            <a:pPr lvl="1"/>
            <a:r>
              <a:rPr lang="en-US" sz="1600" dirty="0">
                <a:hlinkClick r:id="rId3"/>
              </a:rPr>
              <a:t>http://richzhang.github.io/colorization</a:t>
            </a:r>
            <a:r>
              <a:rPr lang="en-US" sz="1600" dirty="0" smtClean="0">
                <a:hlinkClick r:id="rId3"/>
              </a:rPr>
              <a:t>/</a:t>
            </a:r>
            <a:endParaRPr lang="en-US" sz="16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292494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09902"/>
            <a:ext cx="4392488" cy="2211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460500"/>
            <a:ext cx="2898236" cy="348571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427984" y="3711660"/>
            <a:ext cx="108012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812510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951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2409175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dirty="0"/>
              <a:t>Think </a:t>
            </a:r>
            <a:r>
              <a:rPr lang="en-US" sz="1800" dirty="0" smtClean="0"/>
              <a:t>of Neurons </a:t>
            </a:r>
            <a:r>
              <a:rPr lang="en-US" sz="1800" dirty="0"/>
              <a:t>as </a:t>
            </a:r>
            <a:r>
              <a:rPr lang="en-US" sz="1800" dirty="0" smtClean="0"/>
              <a:t>a </a:t>
            </a:r>
            <a:r>
              <a:rPr lang="en-US" sz="1800" b="1" dirty="0">
                <a:solidFill>
                  <a:srgbClr val="0070C0"/>
                </a:solidFill>
              </a:rPr>
              <a:t>Lego</a:t>
            </a:r>
            <a:r>
              <a:rPr lang="en-US" sz="1800" dirty="0"/>
              <a:t> building </a:t>
            </a:r>
            <a:r>
              <a:rPr lang="en-US" sz="1800" dirty="0" smtClean="0"/>
              <a:t>blocks. </a:t>
            </a:r>
          </a:p>
          <a:p>
            <a:pPr marL="0" indent="0"/>
            <a:endParaRPr lang="en-US" sz="1800" dirty="0"/>
          </a:p>
          <a:p>
            <a:pPr marL="0" indent="0"/>
            <a:r>
              <a:rPr lang="en-US" sz="1800" dirty="0" smtClean="0"/>
              <a:t>They </a:t>
            </a:r>
            <a:r>
              <a:rPr lang="en-US" sz="1800" dirty="0"/>
              <a:t>can </a:t>
            </a:r>
            <a:r>
              <a:rPr lang="en-US" sz="1800" b="1" dirty="0">
                <a:solidFill>
                  <a:srgbClr val="0070C0"/>
                </a:solidFill>
              </a:rPr>
              <a:t>connect together </a:t>
            </a:r>
            <a:r>
              <a:rPr lang="en-US" sz="1800" dirty="0"/>
              <a:t>to form many different shapes</a:t>
            </a:r>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descr="Amazon.com: Brickyard Building Blocks 177 Pieces Large Building Block Toys  for Children Ages 1.5 - 5, Bulk Block Set, Compatible with Duplo (177 pcs):  Toys &amp; G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68896"/>
            <a:ext cx="3836368" cy="38363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17319" y="4797152"/>
            <a:ext cx="3826689" cy="369332"/>
          </a:xfrm>
          <a:prstGeom prst="rect">
            <a:avLst/>
          </a:prstGeom>
          <a:noFill/>
        </p:spPr>
        <p:txBody>
          <a:bodyPr wrap="none" rtlCol="0">
            <a:spAutoFit/>
          </a:bodyPr>
          <a:lstStyle/>
          <a:p>
            <a:r>
              <a:rPr lang="en-US" sz="1800" dirty="0" smtClean="0"/>
              <a:t>Code Example: </a:t>
            </a:r>
            <a:r>
              <a:rPr lang="en-US" sz="1800" dirty="0" smtClean="0">
                <a:hlinkClick r:id="rId4"/>
              </a:rPr>
              <a:t>Digits Classification</a:t>
            </a:r>
            <a:endParaRPr lang="en-US" sz="1800" dirty="0"/>
          </a:p>
        </p:txBody>
      </p:sp>
      <p:sp>
        <p:nvSpPr>
          <p:cNvPr id="9" name="Sun 8"/>
          <p:cNvSpPr/>
          <p:nvPr/>
        </p:nvSpPr>
        <p:spPr bwMode="auto">
          <a:xfrm>
            <a:off x="187120" y="469378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141688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Visualize Neural Network</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16832"/>
            <a:ext cx="6724650"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61380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Visualize Neural Network</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861048"/>
            <a:ext cx="4404325" cy="2480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662210"/>
            <a:ext cx="5779740" cy="2593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13252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CNN’s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9933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5111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7201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Cases – Face Recognition</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Face recognition</a:t>
            </a:r>
            <a:r>
              <a:rPr lang="en-US" sz="2000" dirty="0" smtClean="0"/>
              <a:t>: Security Camera</a:t>
            </a:r>
            <a:br>
              <a:rPr lang="en-US" sz="2000" dirty="0" smtClean="0"/>
            </a:br>
            <a:endParaRPr lang="en-US" sz="2000" dirty="0" smtClean="0"/>
          </a:p>
          <a:p>
            <a:pPr lvl="1">
              <a:buFont typeface="Arial" panose="020B0604020202020204" pitchFamily="34" charset="0"/>
              <a:buChar char="•"/>
            </a:pPr>
            <a:r>
              <a:rPr lang="en-US" sz="1600" dirty="0" smtClean="0">
                <a:hlinkClick r:id="rId2"/>
              </a:rPr>
              <a:t>California Becomes Third State to Ban Facial Recognition Software in Police Body Cameras</a:t>
            </a:r>
            <a:endParaRPr lang="en-US" sz="1600" dirty="0" smtClean="0"/>
          </a:p>
          <a:p>
            <a:pPr lvl="1">
              <a:buFont typeface="Arial" panose="020B0604020202020204" pitchFamily="34" charset="0"/>
              <a:buChar char="•"/>
            </a:pPr>
            <a:r>
              <a:rPr lang="en-US" sz="1600" dirty="0" smtClean="0">
                <a:hlinkClick r:id="rId3"/>
              </a:rPr>
              <a:t>A </a:t>
            </a:r>
            <a:r>
              <a:rPr lang="en-US" sz="1600" dirty="0">
                <a:hlinkClick r:id="rId3"/>
              </a:rPr>
              <a:t>new US bill would ban the police use of facial </a:t>
            </a:r>
            <a:r>
              <a:rPr lang="en-US" sz="1600" dirty="0" smtClean="0">
                <a:hlinkClick r:id="rId3"/>
              </a:rPr>
              <a:t>recognition</a:t>
            </a:r>
            <a:endParaRPr lang="en-US" sz="1600" dirty="0" smtClean="0"/>
          </a:p>
          <a:p>
            <a:pPr lvl="1">
              <a:buFont typeface="Arial" panose="020B0604020202020204" pitchFamily="34" charset="0"/>
              <a:buChar char="•"/>
            </a:pPr>
            <a:r>
              <a:rPr lang="en-US" sz="1600" dirty="0">
                <a:hlinkClick r:id="rId4"/>
              </a:rPr>
              <a:t>With painted faces, artists fight facial recognition tech</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7716" y="3704838"/>
            <a:ext cx="1828420" cy="1956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91880" y="5817458"/>
            <a:ext cx="3384376" cy="707886"/>
          </a:xfrm>
          <a:prstGeom prst="rect">
            <a:avLst/>
          </a:prstGeom>
          <a:noFill/>
        </p:spPr>
        <p:txBody>
          <a:bodyPr wrap="square" rtlCol="0">
            <a:spAutoFit/>
          </a:bodyPr>
          <a:lstStyle/>
          <a:p>
            <a:pPr marL="0" lvl="1"/>
            <a:r>
              <a:rPr lang="en-US" sz="1600" dirty="0">
                <a:solidFill>
                  <a:srgbClr val="FFC000"/>
                </a:solidFill>
                <a:hlinkClick r:id="rId6"/>
              </a:rPr>
              <a:t>How to send Winnie-the-Pooh</a:t>
            </a:r>
            <a:endParaRPr lang="en-US" sz="1600" dirty="0">
              <a:solidFill>
                <a:srgbClr val="FFC000"/>
              </a:solidFill>
            </a:endParaRPr>
          </a:p>
          <a:p>
            <a:endParaRPr lang="en-US" dirty="0"/>
          </a:p>
        </p:txBody>
      </p:sp>
      <p:sp>
        <p:nvSpPr>
          <p:cNvPr id="9" name="Right Arrow 8"/>
          <p:cNvSpPr/>
          <p:nvPr/>
        </p:nvSpPr>
        <p:spPr bwMode="auto">
          <a:xfrm>
            <a:off x="2555776" y="5733256"/>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84780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a:t>
            </a:r>
            <a:r>
              <a:rPr lang="en-US" dirty="0"/>
              <a:t>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244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67719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3651810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02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3971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17922</TotalTime>
  <Words>2773</Words>
  <Application>Microsoft Office PowerPoint</Application>
  <PresentationFormat>On-screen Show (4:3)</PresentationFormat>
  <Paragraphs>482</Paragraphs>
  <Slides>68</Slides>
  <Notes>4</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PowerPoint Template-CBF</vt:lpstr>
      <vt:lpstr>Big Data, AI, Machine Learning, Investment and Algo Trading</vt:lpstr>
      <vt:lpstr>Introduction to AI - First AI Boom </vt:lpstr>
      <vt:lpstr>Introduction to AI - First AI Boom </vt:lpstr>
      <vt:lpstr>Introduction to AI - First AI Boom </vt:lpstr>
      <vt:lpstr>Introduction to AI - First AI Boom </vt:lpstr>
      <vt:lpstr>Introduction to AI - Second AI Boom </vt:lpstr>
      <vt:lpstr>Introduction to AI - Second AI Boom </vt:lpstr>
      <vt:lpstr>Introduction to AI – Approaches</vt:lpstr>
      <vt:lpstr>PowerPoint Presentation</vt:lpstr>
      <vt:lpstr>Machine Learning - Data</vt:lpstr>
      <vt:lpstr>Machine Learning - Data</vt:lpstr>
      <vt:lpstr>Machine Learning - Data</vt:lpstr>
      <vt:lpstr>Machine Learning - Data</vt:lpstr>
      <vt:lpstr>Machine Learning - Cloud</vt:lpstr>
      <vt:lpstr>Machine Learning - GPU</vt:lpstr>
      <vt:lpstr>Machine Learning - Algorithm</vt:lpstr>
      <vt:lpstr>Machine Learning - Community</vt:lpstr>
      <vt:lpstr>Example – Linear Regression</vt:lpstr>
      <vt:lpstr>Example – Linear Regression</vt:lpstr>
      <vt:lpstr>Objective function</vt:lpstr>
      <vt:lpstr>Gradient Descent</vt:lpstr>
      <vt:lpstr>Learning Rate</vt:lpstr>
      <vt:lpstr>Demo – Short Term Stock Price Prediction</vt:lpstr>
      <vt:lpstr>Raw Data – Historical Tick Data</vt:lpstr>
      <vt:lpstr>Raw Data – Historical Tick Data</vt:lpstr>
      <vt:lpstr>Raw Data – Historical Tick Data</vt:lpstr>
      <vt:lpstr>Raw Data – Historical Tick Data</vt:lpstr>
      <vt:lpstr>Raw Data – Historical Tick Data</vt:lpstr>
      <vt:lpstr>Processed Data – Order Book</vt:lpstr>
      <vt:lpstr>Data Feature - Order Book Imbalance</vt:lpstr>
      <vt:lpstr>Data Feature - Order Book Imbalance</vt:lpstr>
      <vt:lpstr>Data Feature - Money flow</vt:lpstr>
      <vt:lpstr>Data Feature - Money flow</vt:lpstr>
      <vt:lpstr>Training Dataset</vt:lpstr>
      <vt:lpstr>EDA (Exploratory Data Analysis)</vt:lpstr>
      <vt:lpstr>Decision Tree Algorithm</vt:lpstr>
      <vt:lpstr>Performance Evaluation</vt:lpstr>
      <vt:lpstr>Trained Model Usage</vt:lpstr>
      <vt:lpstr>Decision Tree</vt:lpstr>
      <vt:lpstr>Support Vector Machine (SVM) </vt:lpstr>
      <vt:lpstr>Support Vector Machine (SVM) </vt:lpstr>
      <vt:lpstr>Support Vector Machine (SVM) </vt:lpstr>
      <vt:lpstr>Unsupervised Learning - PCA</vt:lpstr>
      <vt:lpstr>k-Means Clustering</vt:lpstr>
      <vt:lpstr>k-Means Clustering</vt:lpstr>
      <vt:lpstr>Dataset – Training, Validation and Testing</vt:lpstr>
      <vt:lpstr>Dataset – Training, Validation and Testing</vt:lpstr>
      <vt:lpstr>Performance - Confusion Matrix</vt:lpstr>
      <vt:lpstr>Performance – Type I &amp; II Errors</vt:lpstr>
      <vt:lpstr>Performance - ROC curve</vt:lpstr>
      <vt:lpstr>Performance - Accuracy</vt:lpstr>
      <vt:lpstr>Performance - Accuracy</vt:lpstr>
      <vt:lpstr>Machine Learning Workflow</vt:lpstr>
      <vt:lpstr>Machine Learning Workflow</vt:lpstr>
      <vt:lpstr>Machine Learning Workflow</vt:lpstr>
      <vt:lpstr>Deep Learning</vt:lpstr>
      <vt:lpstr>Deep Learning - Example</vt:lpstr>
      <vt:lpstr>Deep Learning – Neural Networks</vt:lpstr>
      <vt:lpstr>Deep Learning - Neural Networks</vt:lpstr>
      <vt:lpstr>Deep Learning - Neural Networks</vt:lpstr>
      <vt:lpstr>Visualize Neural Network</vt:lpstr>
      <vt:lpstr>Visualize Neural Network</vt:lpstr>
      <vt:lpstr>Deep Learning – CNN</vt:lpstr>
      <vt:lpstr>Deep Learning – CNN</vt:lpstr>
      <vt:lpstr>Deep Learning – CNN</vt:lpstr>
      <vt:lpstr>CNN Use Cases – Face Recognition</vt:lpstr>
      <vt:lpstr>CNN Use Cases – Face Recognition</vt:lpstr>
      <vt:lpstr>Deep Learning – LSTM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181</cp:revision>
  <cp:lastPrinted>2013-10-02T07:30:28Z</cp:lastPrinted>
  <dcterms:created xsi:type="dcterms:W3CDTF">2018-01-14T13:40:03Z</dcterms:created>
  <dcterms:modified xsi:type="dcterms:W3CDTF">2020-12-11T09:49:03Z</dcterms:modified>
</cp:coreProperties>
</file>